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de7a471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de7a471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de7a471f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de7a471f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dc68889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dc68889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focus on the differences between both and compare and contrast how they differ, what are the effects to critical infrastructure.</a:t>
            </a:r>
            <a:endParaRPr/>
          </a:p>
          <a:p>
            <a:pPr indent="0" lvl="0" marL="0" rtl="0" algn="l">
              <a:lnSpc>
                <a:spcPct val="115000"/>
              </a:lnSpc>
              <a:spcBef>
                <a:spcPts val="1200"/>
              </a:spcBef>
              <a:spcAft>
                <a:spcPts val="1200"/>
              </a:spcAft>
              <a:buNone/>
            </a:pPr>
            <a:r>
              <a:rPr lang="en"/>
              <a:t>-Where do we draw the line to figure out which would be more devastating than the other?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ddc68889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ddc68889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ddc68889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ddc68889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de7a471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de7a471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de7a471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de7a471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strengthening the security and resilience of the United States through systematic preparation for the threats that pose the greatest risk to the security of the nation, including acts of terrorism, cyber attacks, pandemics, and catastrophic natural disasters.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ddc68889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ddc68889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most cyber attacks, natural disasters each have a degree of predictability. As shown in the graph on the left, the disasters are categorized into geographical locations, predictability, degree of severity, and duration time. Forecasting allows electrical maintenance companies and engineers to make preparations to increase the resiliency and decrease the recovery times of power grids. Hurricanes, for example, can be predicted up to three days before they occur. Power lines can be downed by the powerful winds, so maintenance workers would be able to strengthen or bury power lines to mitigate the effects, as shown in the graph on the right. Additionally, cities bordering coastlines can expect some tropical storm weather, so power lines would be strengthened and prepared accordingly, as the weather is inevitable.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ecc3274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ecc3274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Hurricane Maria wreaked havoc on Puerto Rico’s electrical grid. 125 mph sustained winds knocked down transmission lines and disabled them, preventing thousands of citizens in San Juan and beyond from receiving power. Additionally, power plants and substations were damaged by floodwaters.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ecc3274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ecc3274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hurricane had passed, efforts were made to restore power. Several power plants were out of commission and one was flooded, so temporary, personal generators were the most common temporary solution to the outages. Private power plants and those that had emerged unscathed contributed to electrical islanding, in which cities were connected to utilize a single power source. Temporary transmission poles were constructed to carry this power, though this is not a common mitigation technique. In the graph on the right, we can quantify how long the recovery took. The percentage of operating substations rose well before the percentage of customers with service, likely because the downed transmission lines prevented that power from being shared. The graph follows a logical recovery plan, as the substations are repaired, then the lines, and then finally the customers receive power. The first step was to provide the citizens with temporary methods of gaining power to buy time for the substations and lines to be repaired without citizens going completely without power.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ddc68889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ddc68889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df1c7e46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df1c7e46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de7a471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de7a471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youtube.com/watch?v=3is-AzwPoC8" TargetMode="External"/><Relationship Id="rId4" Type="http://schemas.openxmlformats.org/officeDocument/2006/relationships/hyperlink" Target="https://www.youtube.com/watch?v=GjsesbT7U-o" TargetMode="External"/><Relationship Id="rId10" Type="http://schemas.openxmlformats.org/officeDocument/2006/relationships/hyperlink" Target="https://ieeexplore.ieee.org/abstract/document/7105972" TargetMode="External"/><Relationship Id="rId9" Type="http://schemas.openxmlformats.org/officeDocument/2006/relationships/hyperlink" Target="https://www.eenews.net/stories/1061111289" TargetMode="External"/><Relationship Id="rId5" Type="http://schemas.openxmlformats.org/officeDocument/2006/relationships/hyperlink" Target="https://ieeexplore.ieee.org/document/8644031" TargetMode="External"/><Relationship Id="rId6" Type="http://schemas.openxmlformats.org/officeDocument/2006/relationships/hyperlink" Target="https://www.energy.gov/sites/prod/files/2017/01/f34/Resilience%20of%20the%20U.S.%20Electricity%20System%20A%20Multi-Hazard%20Perspective.pdf" TargetMode="External"/><Relationship Id="rId7" Type="http://schemas.openxmlformats.org/officeDocument/2006/relationships/hyperlink" Target="https://www.energy.gov/sites/prod/files/2017/01/f34/Resilience%20of%20the%20U.S.%20Electricity%20System%20A%20Multi-Hazard%20Perspective.pdf" TargetMode="External"/><Relationship Id="rId8" Type="http://schemas.openxmlformats.org/officeDocument/2006/relationships/hyperlink" Target="https://www.energy.gov/sites/prod/files/2017/01/f34/Resilience%20of%20the%20U.S.%20Electricity%20System%20A%20Multi-Hazard%20Perspectiv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11708" y="14092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6000"/>
              <a:t>Power Grids</a:t>
            </a:r>
            <a:endParaRPr b="1" sz="6000"/>
          </a:p>
          <a:p>
            <a:pPr indent="0" lvl="0" marL="0" rtl="0" algn="l">
              <a:spcBef>
                <a:spcPts val="0"/>
              </a:spcBef>
              <a:spcAft>
                <a:spcPts val="0"/>
              </a:spcAft>
              <a:buNone/>
            </a:pPr>
            <a:r>
              <a:rPr lang="en" sz="4000"/>
              <a:t>Natural Disasters vs. Cyber Attacks</a:t>
            </a:r>
            <a:endParaRPr sz="4000"/>
          </a:p>
          <a:p>
            <a:pPr indent="0" lvl="0" marL="0" rtl="0" algn="l">
              <a:spcBef>
                <a:spcPts val="0"/>
              </a:spcBef>
              <a:spcAft>
                <a:spcPts val="0"/>
              </a:spcAft>
              <a:buClr>
                <a:schemeClr val="dk1"/>
              </a:buClr>
              <a:buSzPts val="1100"/>
              <a:buFont typeface="Arial"/>
              <a:buNone/>
            </a:pPr>
            <a:r>
              <a:t/>
            </a:r>
            <a:endParaRPr sz="4800"/>
          </a:p>
        </p:txBody>
      </p:sp>
      <p:sp>
        <p:nvSpPr>
          <p:cNvPr id="68" name="Google Shape;68;p13"/>
          <p:cNvSpPr txBox="1"/>
          <p:nvPr>
            <p:ph idx="1" type="subTitle"/>
          </p:nvPr>
        </p:nvSpPr>
        <p:spPr>
          <a:xfrm>
            <a:off x="159300" y="36110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highlight>
                  <a:srgbClr val="FFFFFF"/>
                </a:highlight>
              </a:rPr>
              <a:t>Group #1</a:t>
            </a:r>
            <a:endParaRPr sz="2000">
              <a:solidFill>
                <a:srgbClr val="4A86E8"/>
              </a:solidFill>
              <a:highlight>
                <a:srgbClr val="FFFFFF"/>
              </a:highlight>
            </a:endParaRPr>
          </a:p>
          <a:p>
            <a:pPr indent="0" lvl="0" marL="0" rtl="0" algn="l">
              <a:spcBef>
                <a:spcPts val="0"/>
              </a:spcBef>
              <a:spcAft>
                <a:spcPts val="0"/>
              </a:spcAft>
              <a:buNone/>
            </a:pPr>
            <a:r>
              <a:rPr lang="en" sz="2000">
                <a:solidFill>
                  <a:srgbClr val="4A86E8"/>
                </a:solidFill>
                <a:highlight>
                  <a:srgbClr val="FFFFFF"/>
                </a:highlight>
                <a:latin typeface="Roboto"/>
                <a:ea typeface="Roboto"/>
                <a:cs typeface="Roboto"/>
                <a:sym typeface="Roboto"/>
              </a:rPr>
              <a:t>James Cogswell, Andrew Ganous, Claire Allen, </a:t>
            </a:r>
            <a:r>
              <a:rPr lang="en" sz="2000">
                <a:solidFill>
                  <a:srgbClr val="4A86E8"/>
                </a:solidFill>
                <a:highlight>
                  <a:srgbClr val="FFFFFF"/>
                </a:highlight>
              </a:rPr>
              <a:t>and </a:t>
            </a:r>
            <a:r>
              <a:rPr lang="en" sz="2000">
                <a:solidFill>
                  <a:srgbClr val="4A86E8"/>
                </a:solidFill>
                <a:highlight>
                  <a:srgbClr val="FFFFFF"/>
                </a:highlight>
                <a:latin typeface="Roboto"/>
                <a:ea typeface="Roboto"/>
                <a:cs typeface="Roboto"/>
                <a:sym typeface="Roboto"/>
              </a:rPr>
              <a:t>Parastou Moghaddam</a:t>
            </a:r>
            <a:endParaRPr sz="2000">
              <a:solidFill>
                <a:srgbClr val="4A86E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Cyber Attacks [3]</a:t>
            </a:r>
            <a:endParaRPr/>
          </a:p>
        </p:txBody>
      </p:sp>
      <p:sp>
        <p:nvSpPr>
          <p:cNvPr id="131" name="Google Shape;131;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DHS and FBI have detailed a 2-year, multi-staged effort by Moscow targeting the US energy grid. (CNN)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Russian attackers targeted small energy-related businesses and injected malware.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Once inside these companies, the Russians collected information on facility control systems and attempted to acquire the ability to turn those systems off.</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Goal was to identify targets and position malware so they could “pull the trigger” if they chose to. Also an attempt to send the US a powerful message.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Russia also targeted other areas of US infrastructure including nuclear power, water, avation, and manufacturing. </a:t>
            </a:r>
            <a:endParaRPr>
              <a:solidFill>
                <a:srgbClr val="000000"/>
              </a:solidFill>
            </a:endParaRPr>
          </a:p>
        </p:txBody>
      </p:sp>
      <p:pic>
        <p:nvPicPr>
          <p:cNvPr descr="Image result for Cyber attacks" id="132" name="Google Shape;132;p22"/>
          <p:cNvPicPr preferRelativeResize="0"/>
          <p:nvPr/>
        </p:nvPicPr>
        <p:blipFill rotWithShape="1">
          <a:blip r:embed="rId3">
            <a:alphaModFix/>
          </a:blip>
          <a:srcRect b="18473" l="0" r="0" t="0"/>
          <a:stretch/>
        </p:blipFill>
        <p:spPr>
          <a:xfrm>
            <a:off x="6677025" y="0"/>
            <a:ext cx="2466975" cy="1692300"/>
          </a:xfrm>
          <a:prstGeom prst="rect">
            <a:avLst/>
          </a:prstGeom>
          <a:noFill/>
          <a:ln>
            <a:noFill/>
          </a:ln>
        </p:spPr>
      </p:pic>
      <p:pic>
        <p:nvPicPr>
          <p:cNvPr id="133" name="Google Shape;133;p22"/>
          <p:cNvPicPr preferRelativeResize="0"/>
          <p:nvPr/>
        </p:nvPicPr>
        <p:blipFill rotWithShape="1">
          <a:blip r:embed="rId4">
            <a:alphaModFix/>
          </a:blip>
          <a:srcRect b="24834" l="0" r="0" t="0"/>
          <a:stretch/>
        </p:blipFill>
        <p:spPr>
          <a:xfrm>
            <a:off x="3819525" y="221675"/>
            <a:ext cx="2813174" cy="1470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Cyber Attacks [4]</a:t>
            </a:r>
            <a:endParaRPr/>
          </a:p>
        </p:txBody>
      </p:sp>
      <p:sp>
        <p:nvSpPr>
          <p:cNvPr id="139" name="Google Shape;139;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When asked whether the Russians would fear the US retaliation in the event of a large-scale cyber attack on our electrical infrastructure - </a:t>
            </a:r>
            <a:endParaRPr sz="1600">
              <a:solidFill>
                <a:srgbClr val="000000"/>
              </a:solidFill>
            </a:endParaRPr>
          </a:p>
          <a:p>
            <a:pPr indent="0" lvl="0" marL="457200" rtl="0" algn="l">
              <a:spcBef>
                <a:spcPts val="1600"/>
              </a:spcBef>
              <a:spcAft>
                <a:spcPts val="0"/>
              </a:spcAft>
              <a:buNone/>
            </a:pPr>
            <a:r>
              <a:rPr b="1" lang="en">
                <a:solidFill>
                  <a:srgbClr val="000000"/>
                </a:solidFill>
              </a:rPr>
              <a:t>“I would say right now - they don’t think much would happen. They don’t fear us.”</a:t>
            </a:r>
            <a:endParaRPr b="1">
              <a:solidFill>
                <a:srgbClr val="000000"/>
              </a:solidFill>
            </a:endParaRPr>
          </a:p>
          <a:p>
            <a:pPr indent="0" lvl="0" marL="457200" rtl="0" algn="l">
              <a:spcBef>
                <a:spcPts val="1600"/>
              </a:spcBef>
              <a:spcAft>
                <a:spcPts val="0"/>
              </a:spcAft>
              <a:buNone/>
            </a:pPr>
            <a:r>
              <a:t/>
            </a:r>
            <a:endParaRPr b="1">
              <a:solidFill>
                <a:srgbClr val="000000"/>
              </a:solidFill>
            </a:endParaRPr>
          </a:p>
          <a:p>
            <a:pPr indent="0" lvl="0" marL="457200" rtl="0" algn="l">
              <a:spcBef>
                <a:spcPts val="1600"/>
              </a:spcBef>
              <a:spcAft>
                <a:spcPts val="0"/>
              </a:spcAft>
              <a:buNone/>
            </a:pPr>
            <a:r>
              <a:t/>
            </a:r>
            <a:endParaRPr b="1">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President Trump’s nominee for Director of the NSA and US Cyber Command</a:t>
            </a:r>
            <a:endParaRPr b="1" sz="1600">
              <a:solidFill>
                <a:srgbClr val="000000"/>
              </a:solidFill>
            </a:endParaRPr>
          </a:p>
        </p:txBody>
      </p:sp>
      <p:pic>
        <p:nvPicPr>
          <p:cNvPr descr="Image result for Cyber attacks" id="140" name="Google Shape;140;p23"/>
          <p:cNvPicPr preferRelativeResize="0"/>
          <p:nvPr/>
        </p:nvPicPr>
        <p:blipFill>
          <a:blip r:embed="rId3">
            <a:alphaModFix/>
          </a:blip>
          <a:stretch>
            <a:fillRect/>
          </a:stretch>
        </p:blipFill>
        <p:spPr>
          <a:xfrm>
            <a:off x="6388575" y="0"/>
            <a:ext cx="2752725" cy="1657350"/>
          </a:xfrm>
          <a:prstGeom prst="rect">
            <a:avLst/>
          </a:prstGeom>
          <a:noFill/>
          <a:ln>
            <a:noFill/>
          </a:ln>
        </p:spPr>
      </p:pic>
      <p:pic>
        <p:nvPicPr>
          <p:cNvPr id="141" name="Google Shape;141;p23"/>
          <p:cNvPicPr preferRelativeResize="0"/>
          <p:nvPr/>
        </p:nvPicPr>
        <p:blipFill rotWithShape="1">
          <a:blip r:embed="rId4">
            <a:alphaModFix/>
          </a:blip>
          <a:srcRect b="25278" l="0" r="0" t="0"/>
          <a:stretch/>
        </p:blipFill>
        <p:spPr>
          <a:xfrm>
            <a:off x="2136550" y="3096000"/>
            <a:ext cx="2944329" cy="153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Critical Systems</a:t>
            </a:r>
            <a:endParaRPr/>
          </a:p>
          <a:p>
            <a:pPr indent="0" lvl="0" marL="0" rtl="0" algn="l">
              <a:spcBef>
                <a:spcPts val="0"/>
              </a:spcBef>
              <a:spcAft>
                <a:spcPts val="0"/>
              </a:spcAft>
              <a:buNone/>
            </a:pPr>
            <a:r>
              <a:rPr lang="en" sz="2800"/>
              <a:t>Natural Disasters vs. Cyber Attacks</a:t>
            </a:r>
            <a:endParaRPr sz="2800"/>
          </a:p>
        </p:txBody>
      </p:sp>
      <p:sp>
        <p:nvSpPr>
          <p:cNvPr id="147" name="Google Shape;147;p24"/>
          <p:cNvSpPr txBox="1"/>
          <p:nvPr>
            <p:ph idx="1" type="body"/>
          </p:nvPr>
        </p:nvSpPr>
        <p:spPr>
          <a:xfrm>
            <a:off x="471900" y="17666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Natural Disasters</a:t>
            </a:r>
            <a:endParaRPr b="1">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System disruption occurs randomly</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Can only disrupt the service</a:t>
            </a:r>
            <a:endParaRPr>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Accompanied by other damage which can impede repair of damaged system components (fallen trees, wildfires etc.)</a:t>
            </a:r>
            <a:endParaRPr>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Can take weeks to restore entire grid</a:t>
            </a:r>
            <a:endParaRPr>
              <a:solidFill>
                <a:srgbClr val="000000"/>
              </a:solidFill>
              <a:latin typeface="Arial"/>
              <a:ea typeface="Arial"/>
              <a:cs typeface="Arial"/>
              <a:sym typeface="Arial"/>
            </a:endParaRPr>
          </a:p>
          <a:p>
            <a:pPr indent="0" lvl="0" marL="457200" rtl="0" algn="l">
              <a:spcBef>
                <a:spcPts val="0"/>
              </a:spcBef>
              <a:spcAft>
                <a:spcPts val="0"/>
              </a:spcAft>
              <a:buNone/>
            </a:pPr>
            <a:r>
              <a:t/>
            </a:r>
            <a:endParaRPr/>
          </a:p>
        </p:txBody>
      </p:sp>
      <p:sp>
        <p:nvSpPr>
          <p:cNvPr id="148" name="Google Shape;148;p24"/>
          <p:cNvSpPr txBox="1"/>
          <p:nvPr>
            <p:ph idx="2" type="body"/>
          </p:nvPr>
        </p:nvSpPr>
        <p:spPr>
          <a:xfrm>
            <a:off x="4729625" y="1690475"/>
            <a:ext cx="4278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Cyber Attacks</a:t>
            </a:r>
            <a:endParaRPr b="1">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Likely to be timed and targeted to cause maximum amount of damage and disruption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May disrupt the service, alter system information, or take total control of the system</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System restoration often most immediate priority</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Restoration can be accomplished within hours or take as many as months in a catastroph</a:t>
            </a:r>
            <a:r>
              <a:rPr lang="en">
                <a:solidFill>
                  <a:srgbClr val="000000"/>
                </a:solidFill>
              </a:rPr>
              <a:t>ic cyber attack</a:t>
            </a:r>
            <a:endParaRPr>
              <a:solidFill>
                <a:srgbClr val="000000"/>
              </a:solidFill>
            </a:endParaRPr>
          </a:p>
          <a:p>
            <a:pPr indent="0" lvl="0" marL="0" rtl="0" algn="l">
              <a:spcBef>
                <a:spcPts val="1600"/>
              </a:spcBef>
              <a:spcAft>
                <a:spcPts val="1600"/>
              </a:spcAft>
              <a:buNone/>
            </a:pPr>
            <a:r>
              <a:t/>
            </a:r>
            <a:endParaRPr sz="1100">
              <a:solidFill>
                <a:srgbClr val="000000"/>
              </a:solidFill>
            </a:endParaRPr>
          </a:p>
        </p:txBody>
      </p:sp>
      <p:pic>
        <p:nvPicPr>
          <p:cNvPr descr="Image result for power grid attacks" id="149" name="Google Shape;149;p24"/>
          <p:cNvPicPr preferRelativeResize="0"/>
          <p:nvPr/>
        </p:nvPicPr>
        <p:blipFill>
          <a:blip r:embed="rId3">
            <a:alphaModFix/>
          </a:blip>
          <a:stretch>
            <a:fillRect/>
          </a:stretch>
        </p:blipFill>
        <p:spPr>
          <a:xfrm>
            <a:off x="6296025" y="0"/>
            <a:ext cx="2847975" cy="169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Mitigation Strategies</a:t>
            </a:r>
            <a:endParaRPr/>
          </a:p>
          <a:p>
            <a:pPr indent="0" lvl="0" marL="0" rtl="0" algn="l">
              <a:spcBef>
                <a:spcPts val="0"/>
              </a:spcBef>
              <a:spcAft>
                <a:spcPts val="0"/>
              </a:spcAft>
              <a:buNone/>
            </a:pPr>
            <a:r>
              <a:rPr lang="en" sz="2800"/>
              <a:t>Natural Disasters vs. Cyber Attacks</a:t>
            </a:r>
            <a:endParaRPr sz="2800"/>
          </a:p>
        </p:txBody>
      </p:sp>
      <p:sp>
        <p:nvSpPr>
          <p:cNvPr id="155" name="Google Shape;155;p25"/>
          <p:cNvSpPr txBox="1"/>
          <p:nvPr>
            <p:ph idx="1" type="body"/>
          </p:nvPr>
        </p:nvSpPr>
        <p:spPr>
          <a:xfrm>
            <a:off x="243300" y="1766675"/>
            <a:ext cx="4481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a:t>
            </a:r>
            <a:r>
              <a:rPr b="1" lang="en">
                <a:solidFill>
                  <a:srgbClr val="000000"/>
                </a:solidFill>
              </a:rPr>
              <a:t>Natural Disasters</a:t>
            </a:r>
            <a:endParaRPr b="1">
              <a:solidFill>
                <a:srgbClr val="000000"/>
              </a:solidFill>
            </a:endParaRPr>
          </a:p>
          <a:p>
            <a:pPr indent="0" lvl="0" marL="0" rtl="0" algn="l">
              <a:spcBef>
                <a:spcPts val="0"/>
              </a:spcBef>
              <a:spcAft>
                <a:spcPts val="0"/>
              </a:spcAft>
              <a:buNone/>
            </a:pPr>
            <a:r>
              <a:t/>
            </a:r>
            <a:endParaRPr>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The ability to forecast or at least anticipate natural risks helps to design and deploy a cost-effective  risk management system.</a:t>
            </a:r>
            <a:endParaRPr sz="1300">
              <a:solidFill>
                <a:srgbClr val="000000"/>
              </a:solidFil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Countermeasures are resilient and redundant infrastructure and contingency plans</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City response can provide some level of risk mitigation at no immediate cost to power companies (fire-fighting, levies to prevent flooding)</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Certain types of natural disasters are more likely to occur in a region than others making it possible to prepare for probable types of damage</a:t>
            </a:r>
            <a:endParaRPr sz="1300">
              <a:solidFill>
                <a:srgbClr val="000000"/>
              </a:solidFill>
              <a:latin typeface="Arial"/>
              <a:ea typeface="Arial"/>
              <a:cs typeface="Arial"/>
              <a:sym typeface="Arial"/>
            </a:endParaRPr>
          </a:p>
        </p:txBody>
      </p:sp>
      <p:sp>
        <p:nvSpPr>
          <p:cNvPr id="156" name="Google Shape;156;p25"/>
          <p:cNvSpPr txBox="1"/>
          <p:nvPr>
            <p:ph idx="2" type="body"/>
          </p:nvPr>
        </p:nvSpPr>
        <p:spPr>
          <a:xfrm>
            <a:off x="4724400" y="1766675"/>
            <a:ext cx="4224900" cy="3083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rgbClr val="000000"/>
                </a:solidFill>
              </a:rPr>
              <a:t>Cyber Attacks</a:t>
            </a:r>
            <a:endParaRPr b="1">
              <a:solidFill>
                <a:srgbClr val="000000"/>
              </a:solidFill>
            </a:endParaRPr>
          </a:p>
          <a:p>
            <a:pPr indent="-311150" lvl="0" marL="457200" rtl="0" algn="l">
              <a:spcBef>
                <a:spcPts val="1600"/>
              </a:spcBef>
              <a:spcAft>
                <a:spcPts val="0"/>
              </a:spcAft>
              <a:buClr>
                <a:srgbClr val="000000"/>
              </a:buClr>
              <a:buSzPts val="1300"/>
              <a:buChar char="●"/>
            </a:pPr>
            <a:r>
              <a:rPr lang="en" sz="1300">
                <a:solidFill>
                  <a:srgbClr val="000000"/>
                </a:solidFill>
              </a:rPr>
              <a:t>Only the attackers know for sure an attack will occur so constant vigilance is the most important defense</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Firewalls, data encryption and intrusion detection software are necessary countermeasures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Cost of mitigation is entirely on the entities controlling equipment unless emergency is declared</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Probability of a specific type of attacks depends on the exploitability of system components and the function of these components</a:t>
            </a:r>
            <a:endParaRPr sz="1300">
              <a:solidFill>
                <a:srgbClr val="000000"/>
              </a:solidFill>
            </a:endParaRPr>
          </a:p>
          <a:p>
            <a:pPr indent="0" lvl="0" marL="457200" rtl="0" algn="l">
              <a:spcBef>
                <a:spcPts val="1600"/>
              </a:spcBef>
              <a:spcAft>
                <a:spcPts val="1600"/>
              </a:spcAft>
              <a:buNone/>
            </a:pPr>
            <a:r>
              <a:t/>
            </a:r>
            <a:endParaRPr sz="1100">
              <a:solidFill>
                <a:srgbClr val="000000"/>
              </a:solidFill>
            </a:endParaRPr>
          </a:p>
        </p:txBody>
      </p:sp>
      <p:pic>
        <p:nvPicPr>
          <p:cNvPr descr="Image result for power grid attacks" id="157" name="Google Shape;157;p25"/>
          <p:cNvPicPr preferRelativeResize="0"/>
          <p:nvPr/>
        </p:nvPicPr>
        <p:blipFill>
          <a:blip r:embed="rId3">
            <a:alphaModFix/>
          </a:blip>
          <a:stretch>
            <a:fillRect/>
          </a:stretch>
        </p:blipFill>
        <p:spPr>
          <a:xfrm>
            <a:off x="6286500" y="0"/>
            <a:ext cx="2857500" cy="166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r>
              <a:rPr lang="en"/>
              <a:t> </a:t>
            </a:r>
            <a:endParaRPr/>
          </a:p>
        </p:txBody>
      </p:sp>
      <p:sp>
        <p:nvSpPr>
          <p:cNvPr id="163" name="Google Shape;163;p26"/>
          <p:cNvSpPr txBox="1"/>
          <p:nvPr/>
        </p:nvSpPr>
        <p:spPr>
          <a:xfrm>
            <a:off x="103750" y="741000"/>
            <a:ext cx="8936400" cy="42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Boyer, B. R. (2011). Identification and ranking of critical assets within an electrical grid under threat of cyber attack (Order No. 1500336). Available from </a:t>
            </a:r>
            <a:br>
              <a:rPr lang="en" sz="1000"/>
            </a:br>
            <a:r>
              <a:rPr lang="en" sz="1000"/>
              <a:t>	ProQuest Dissertations &amp; Theses Global. (897938247). Retrieved from </a:t>
            </a:r>
            <a:br>
              <a:rPr lang="en" sz="1000"/>
            </a:br>
            <a:r>
              <a:rPr lang="en" sz="1000"/>
              <a:t>	</a:t>
            </a:r>
            <a:r>
              <a:rPr lang="en" sz="1000" u="sng"/>
              <a:t>https://search-proquest-com.mutex.gmu.edu/docview/897938247?accountid=14541</a:t>
            </a:r>
            <a:endParaRPr sz="1000" u="sng"/>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CBS Sunday Morning. (2015, November 1). </a:t>
            </a:r>
            <a:r>
              <a:rPr i="1" lang="en" sz="1000"/>
              <a:t>Can cyber-hackers shut down the power grid?</a:t>
            </a:r>
            <a:r>
              <a:rPr lang="en" sz="1000"/>
              <a:t>. Retrieved from </a:t>
            </a:r>
            <a:br>
              <a:rPr lang="en" sz="1000"/>
            </a:br>
            <a:r>
              <a:rPr lang="en" sz="1000"/>
              <a:t>	https://www.youtube.com/watch?v=z2-rkZOL8C4&amp;list=TLPQMDgwMjIwMjACL3uho-zzLw&amp;index=3.</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CNBC. (2017, July 5). </a:t>
            </a:r>
            <a:r>
              <a:rPr i="1" lang="en" sz="1000"/>
              <a:t>Russian Hackers Take Down The Power Grid | CNBC</a:t>
            </a:r>
            <a:r>
              <a:rPr lang="en" sz="1000"/>
              <a:t>. Retrieved from </a:t>
            </a:r>
            <a:r>
              <a:rPr lang="en" sz="1000" u="sng">
                <a:hlinkClick r:id="rId3"/>
              </a:rPr>
              <a:t>https://www.youtube.com/watch?v=3is-AzwPoC8</a:t>
            </a:r>
            <a:r>
              <a:rPr lang="en" sz="1000"/>
              <a:t>.</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CNN. (2018, March 17). </a:t>
            </a:r>
            <a:r>
              <a:rPr i="1" lang="en" sz="1000"/>
              <a:t>US blames Russia for cyberattacks on power grid</a:t>
            </a:r>
            <a:r>
              <a:rPr lang="en" sz="1000"/>
              <a:t>. Retrieved from </a:t>
            </a:r>
            <a:r>
              <a:rPr lang="en" sz="1000" u="sng">
                <a:hlinkClick r:id="rId4"/>
              </a:rPr>
              <a:t>https://www.youtube.com/watch?v=GjsesbT7U-o</a:t>
            </a:r>
            <a:r>
              <a:rPr lang="en" sz="1000"/>
              <a:t>.</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Kwasinski, A., Andrade, F., Castro-Sitiriche, M., &amp; O’Neill-Carrillo, E. (2019. February 19). Hurricane Maria Effects on Puerto Rico Electric Power </a:t>
            </a:r>
            <a:br>
              <a:rPr lang="en" sz="1000"/>
            </a:br>
            <a:r>
              <a:rPr lang="en" sz="1000"/>
              <a:t>	Infrastructure. </a:t>
            </a:r>
            <a:r>
              <a:rPr i="1" lang="en" sz="1000"/>
              <a:t>IEEE Power and Energy Technology Systems Journal</a:t>
            </a:r>
            <a:r>
              <a:rPr lang="en" sz="1000"/>
              <a:t>, 6(1), 85-94. Retrieved from </a:t>
            </a:r>
            <a:br>
              <a:rPr lang="en" sz="1000"/>
            </a:br>
            <a:r>
              <a:rPr lang="en" sz="1000"/>
              <a:t>	</a:t>
            </a:r>
            <a:r>
              <a:rPr lang="en" sz="1000" u="sng">
                <a:hlinkClick r:id="rId5"/>
              </a:rPr>
              <a:t>https://ieeexplore.ieee.org/document/8644031</a:t>
            </a:r>
            <a:r>
              <a:rPr lang="en" sz="1000"/>
              <a:t>.</a:t>
            </a:r>
            <a:br>
              <a:rPr lang="en" sz="1000"/>
            </a:br>
            <a:endParaRPr sz="1000"/>
          </a:p>
          <a:p>
            <a:pPr indent="0" lvl="0" marL="0" rtl="0" algn="l">
              <a:lnSpc>
                <a:spcPct val="100000"/>
              </a:lnSpc>
              <a:spcBef>
                <a:spcPts val="0"/>
              </a:spcBef>
              <a:spcAft>
                <a:spcPts val="0"/>
              </a:spcAft>
              <a:buNone/>
            </a:pPr>
            <a:r>
              <a:rPr lang="en" sz="1000"/>
              <a:t>Madnick, S. (2018, February 6). Preparing for the Cyberattack That Will Knock Out U.S. Power Grids. Retrieved from </a:t>
            </a:r>
            <a:br>
              <a:rPr lang="en" sz="1000"/>
            </a:br>
            <a:r>
              <a:rPr lang="en" sz="1000"/>
              <a:t>	https://hbr.org/2017/05/preparing-for-the-cyberattack-that-will-knock-out-u-s-power-grids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Preston, B.L, Backhaus, S.N., Philips, J.L, Ewers, M., Silva-Monory C.A,. Dagle, et al. (2016). Resilience of the U.S. electricity system: a multi-hazard </a:t>
            </a:r>
            <a:br>
              <a:rPr lang="en" sz="1000"/>
            </a:br>
            <a:r>
              <a:rPr lang="en" sz="1000"/>
              <a:t>	perspective. Retrieved from </a:t>
            </a:r>
            <a:r>
              <a:rPr lang="en" sz="1000" u="sng">
                <a:hlinkClick r:id="rId6"/>
              </a:rPr>
              <a:t>https://www.energy.gov/sites/prod/files/2017/01/f34/Resilience%20of%20the%20U.S.%20Electricity </a:t>
            </a:r>
            <a:br>
              <a:rPr lang="en" sz="1000" u="sng">
                <a:hlinkClick r:id="rId7"/>
              </a:rPr>
            </a:br>
            <a:r>
              <a:rPr lang="en" sz="1000" u="sng">
                <a:hlinkClick r:id="rId8"/>
              </a:rPr>
              <a:t>	%20System%20A%20Multi-Hazard%20Perspective.pdf</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Sobczak, B. (2019). SECURITY: Report reveals play-by-play of first U.S. grid cyberattack. Retrieved from </a:t>
            </a:r>
            <a:r>
              <a:rPr lang="en" sz="1000" u="sng">
                <a:hlinkClick r:id="rId9"/>
              </a:rPr>
              <a:t>https://www.eenews.net/stories/1061111289</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Wang, Y., Chen, C., Wang, J., &amp; Baldick, R. (2015, May 12). Research on Resilience of Power Systems Under Natural Disasters - A Review. </a:t>
            </a:r>
            <a:r>
              <a:rPr i="1" lang="en" sz="1000"/>
              <a:t>IEEE</a:t>
            </a:r>
            <a:br>
              <a:rPr i="1" lang="en" sz="1000"/>
            </a:br>
            <a:r>
              <a:rPr i="1" lang="en" sz="1000"/>
              <a:t>	Transactions on Power Systems, </a:t>
            </a:r>
            <a:r>
              <a:rPr lang="en" sz="1000"/>
              <a:t>31(2), 1604-1613. Retrieved from </a:t>
            </a:r>
            <a:r>
              <a:rPr lang="en" sz="1000" u="sng">
                <a:hlinkClick r:id="rId10"/>
              </a:rPr>
              <a:t>https://ieeexplore.ieee.org/abstract/document/7105972</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Abstract</a:t>
            </a:r>
            <a:endParaRPr sz="3200"/>
          </a:p>
        </p:txBody>
      </p:sp>
      <p:sp>
        <p:nvSpPr>
          <p:cNvPr id="74" name="Google Shape;74;p14"/>
          <p:cNvSpPr txBox="1"/>
          <p:nvPr>
            <p:ph idx="4294967295" type="body"/>
          </p:nvPr>
        </p:nvSpPr>
        <p:spPr>
          <a:xfrm>
            <a:off x="98250" y="740300"/>
            <a:ext cx="8222100" cy="314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latin typeface="Arial"/>
                <a:ea typeface="Arial"/>
                <a:cs typeface="Arial"/>
                <a:sym typeface="Arial"/>
              </a:rPr>
              <a:t>Presidential Policy Directive (PPD)-21 identified the energy sector which includes the power grid as one of 16 critical infrastructure sectors</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U.S. electricity system is a complex system of systems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These systems still </a:t>
            </a:r>
            <a:r>
              <a:rPr lang="en" sz="1600">
                <a:solidFill>
                  <a:srgbClr val="000000"/>
                </a:solidFill>
                <a:latin typeface="Arial"/>
                <a:ea typeface="Arial"/>
                <a:cs typeface="Arial"/>
                <a:sym typeface="Arial"/>
              </a:rPr>
              <a:t>rely</a:t>
            </a:r>
            <a:r>
              <a:rPr lang="en" sz="1600">
                <a:solidFill>
                  <a:srgbClr val="000000"/>
                </a:solidFill>
                <a:latin typeface="Arial"/>
                <a:ea typeface="Arial"/>
                <a:cs typeface="Arial"/>
                <a:sym typeface="Arial"/>
              </a:rPr>
              <a:t> on legacy systems </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Supervisory Control and Data Acquisition (SCADA) were first implemented in the 1970s at a time when many </a:t>
            </a:r>
            <a:r>
              <a:rPr lang="en" sz="1600">
                <a:solidFill>
                  <a:srgbClr val="000000"/>
                </a:solidFill>
                <a:latin typeface="Arial"/>
                <a:ea typeface="Arial"/>
                <a:cs typeface="Arial"/>
                <a:sym typeface="Arial"/>
              </a:rPr>
              <a:t>vulnerabilities</a:t>
            </a:r>
            <a:r>
              <a:rPr lang="en" sz="1600">
                <a:solidFill>
                  <a:srgbClr val="000000"/>
                </a:solidFill>
                <a:latin typeface="Arial"/>
                <a:ea typeface="Arial"/>
                <a:cs typeface="Arial"/>
                <a:sym typeface="Arial"/>
              </a:rPr>
              <a:t> did not exist</a:t>
            </a:r>
            <a:endParaRPr sz="1600">
              <a:solidFill>
                <a:srgbClr val="000000"/>
              </a:solidFill>
              <a:latin typeface="Arial"/>
              <a:ea typeface="Arial"/>
              <a:cs typeface="Arial"/>
              <a:sym typeface="Arial"/>
            </a:endParaRPr>
          </a:p>
          <a:p>
            <a:pPr indent="0" lvl="0" marL="9144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0"/>
              </a:spcAft>
              <a:buNone/>
            </a:pPr>
            <a:r>
              <a:t/>
            </a:r>
            <a:endParaRPr>
              <a:solidFill>
                <a:srgbClr val="000000"/>
              </a:solidFill>
              <a:latin typeface="Arial"/>
              <a:ea typeface="Arial"/>
              <a:cs typeface="Arial"/>
              <a:sym typeface="Arial"/>
            </a:endParaRPr>
          </a:p>
        </p:txBody>
      </p:sp>
      <p:pic>
        <p:nvPicPr>
          <p:cNvPr descr="Image result for power grid" id="75" name="Google Shape;75;p14"/>
          <p:cNvPicPr preferRelativeResize="0"/>
          <p:nvPr/>
        </p:nvPicPr>
        <p:blipFill>
          <a:blip r:embed="rId3">
            <a:alphaModFix/>
          </a:blip>
          <a:stretch>
            <a:fillRect/>
          </a:stretch>
        </p:blipFill>
        <p:spPr>
          <a:xfrm>
            <a:off x="2407425" y="2875800"/>
            <a:ext cx="4143374" cy="19292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Power Grid System Resiliency</a:t>
            </a:r>
            <a:endParaRPr/>
          </a:p>
        </p:txBody>
      </p:sp>
      <p:sp>
        <p:nvSpPr>
          <p:cNvPr id="81" name="Google Shape;81;p15"/>
          <p:cNvSpPr txBox="1"/>
          <p:nvPr/>
        </p:nvSpPr>
        <p:spPr>
          <a:xfrm>
            <a:off x="316725" y="893925"/>
            <a:ext cx="8298000" cy="3686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Arial"/>
              <a:buChar char="●"/>
            </a:pPr>
            <a:r>
              <a:rPr lang="en" sz="1600"/>
              <a:t>“S</a:t>
            </a:r>
            <a:r>
              <a:rPr lang="en" sz="1600"/>
              <a:t>trengthening the security and resilience” of critical systems is crucial as highlighted in </a:t>
            </a:r>
            <a:r>
              <a:rPr lang="en" sz="1600"/>
              <a:t>PPD-8.</a:t>
            </a:r>
            <a:endParaRPr sz="1600"/>
          </a:p>
          <a:p>
            <a:pPr indent="-330200" lvl="0" marL="457200" rtl="0" algn="l">
              <a:lnSpc>
                <a:spcPct val="115000"/>
              </a:lnSpc>
              <a:spcBef>
                <a:spcPts val="0"/>
              </a:spcBef>
              <a:spcAft>
                <a:spcPts val="0"/>
              </a:spcAft>
              <a:buClr>
                <a:srgbClr val="000000"/>
              </a:buClr>
              <a:buSzPts val="1600"/>
              <a:buFont typeface="Arial"/>
              <a:buChar char="●"/>
            </a:pPr>
            <a:r>
              <a:rPr lang="en" sz="1600"/>
              <a:t>Resiliency of electricity system is explored through system components, threats, dimensions of risk, and adequacy of risk management</a:t>
            </a:r>
            <a:endParaRPr sz="1600"/>
          </a:p>
        </p:txBody>
      </p:sp>
      <p:pic>
        <p:nvPicPr>
          <p:cNvPr id="82" name="Google Shape;82;p15"/>
          <p:cNvPicPr preferRelativeResize="0"/>
          <p:nvPr/>
        </p:nvPicPr>
        <p:blipFill>
          <a:blip r:embed="rId3">
            <a:alphaModFix/>
          </a:blip>
          <a:stretch>
            <a:fillRect/>
          </a:stretch>
        </p:blipFill>
        <p:spPr>
          <a:xfrm>
            <a:off x="1012913" y="2289563"/>
            <a:ext cx="6905625" cy="2619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Disasters [1] </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6"/>
          <p:cNvPicPr preferRelativeResize="0"/>
          <p:nvPr/>
        </p:nvPicPr>
        <p:blipFill>
          <a:blip r:embed="rId3">
            <a:alphaModFix/>
          </a:blip>
          <a:stretch>
            <a:fillRect/>
          </a:stretch>
        </p:blipFill>
        <p:spPr>
          <a:xfrm>
            <a:off x="392775" y="1781725"/>
            <a:ext cx="3560200" cy="3294824"/>
          </a:xfrm>
          <a:prstGeom prst="rect">
            <a:avLst/>
          </a:prstGeom>
          <a:noFill/>
          <a:ln>
            <a:noFill/>
          </a:ln>
        </p:spPr>
      </p:pic>
      <p:pic>
        <p:nvPicPr>
          <p:cNvPr id="90" name="Google Shape;90;p16"/>
          <p:cNvPicPr preferRelativeResize="0"/>
          <p:nvPr/>
        </p:nvPicPr>
        <p:blipFill>
          <a:blip r:embed="rId4">
            <a:alphaModFix/>
          </a:blip>
          <a:stretch>
            <a:fillRect/>
          </a:stretch>
        </p:blipFill>
        <p:spPr>
          <a:xfrm>
            <a:off x="4572000" y="1781725"/>
            <a:ext cx="4047276" cy="3294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Disasters [2]</a:t>
            </a:r>
            <a:endParaRPr/>
          </a:p>
        </p:txBody>
      </p:sp>
      <p:sp>
        <p:nvSpPr>
          <p:cNvPr id="96" name="Google Shape;96;p17"/>
          <p:cNvSpPr txBox="1"/>
          <p:nvPr>
            <p:ph idx="1" type="body"/>
          </p:nvPr>
        </p:nvSpPr>
        <p:spPr>
          <a:xfrm>
            <a:off x="471900" y="18428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Hurricane Maria</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Sustained 125 mph winds damaged transmission lines, wind turbines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Flooding damaged power plants, generators, substations</a:t>
            </a:r>
            <a:endParaRPr>
              <a:solidFill>
                <a:srgbClr val="000000"/>
              </a:solidFill>
            </a:endParaRPr>
          </a:p>
        </p:txBody>
      </p:sp>
      <p:pic>
        <p:nvPicPr>
          <p:cNvPr id="97" name="Google Shape;97;p17"/>
          <p:cNvPicPr preferRelativeResize="0"/>
          <p:nvPr/>
        </p:nvPicPr>
        <p:blipFill>
          <a:blip r:embed="rId3">
            <a:alphaModFix/>
          </a:blip>
          <a:stretch>
            <a:fillRect/>
          </a:stretch>
        </p:blipFill>
        <p:spPr>
          <a:xfrm>
            <a:off x="412950" y="2834200"/>
            <a:ext cx="3802725" cy="2309300"/>
          </a:xfrm>
          <a:prstGeom prst="rect">
            <a:avLst/>
          </a:prstGeom>
          <a:noFill/>
          <a:ln>
            <a:noFill/>
          </a:ln>
        </p:spPr>
      </p:pic>
      <p:pic>
        <p:nvPicPr>
          <p:cNvPr id="98" name="Google Shape;98;p17"/>
          <p:cNvPicPr preferRelativeResize="0"/>
          <p:nvPr/>
        </p:nvPicPr>
        <p:blipFill>
          <a:blip r:embed="rId4">
            <a:alphaModFix/>
          </a:blip>
          <a:stretch>
            <a:fillRect/>
          </a:stretch>
        </p:blipFill>
        <p:spPr>
          <a:xfrm>
            <a:off x="4760275" y="2834200"/>
            <a:ext cx="4097133" cy="230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Disasters [3]</a:t>
            </a:r>
            <a:endParaRPr/>
          </a:p>
        </p:txBody>
      </p:sp>
      <p:sp>
        <p:nvSpPr>
          <p:cNvPr id="104" name="Google Shape;104;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Hurricane Maria Recovery</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Private power plants </a:t>
            </a:r>
            <a:br>
              <a:rPr lang="en">
                <a:solidFill>
                  <a:srgbClr val="000000"/>
                </a:solidFill>
              </a:rPr>
            </a:br>
            <a:r>
              <a:rPr lang="en">
                <a:solidFill>
                  <a:srgbClr val="000000"/>
                </a:solidFill>
              </a:rPr>
              <a:t>contributed to city power</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Mobile transformers and </a:t>
            </a:r>
            <a:br>
              <a:rPr lang="en">
                <a:solidFill>
                  <a:srgbClr val="000000"/>
                </a:solidFill>
              </a:rPr>
            </a:br>
            <a:r>
              <a:rPr lang="en">
                <a:solidFill>
                  <a:srgbClr val="000000"/>
                </a:solidFill>
              </a:rPr>
              <a:t>generators deployed</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Temporary transmission </a:t>
            </a:r>
            <a:br>
              <a:rPr lang="en">
                <a:solidFill>
                  <a:srgbClr val="000000"/>
                </a:solidFill>
              </a:rPr>
            </a:br>
            <a:r>
              <a:rPr lang="en">
                <a:solidFill>
                  <a:srgbClr val="000000"/>
                </a:solidFill>
              </a:rPr>
              <a:t>poles constructed</a:t>
            </a:r>
            <a:endParaRPr>
              <a:solidFill>
                <a:srgbClr val="000000"/>
              </a:solidFill>
            </a:endParaRPr>
          </a:p>
          <a:p>
            <a:pPr indent="-317500" lvl="1" marL="1371600" rtl="0" algn="l">
              <a:spcBef>
                <a:spcPts val="0"/>
              </a:spcBef>
              <a:spcAft>
                <a:spcPts val="0"/>
              </a:spcAft>
              <a:buClr>
                <a:srgbClr val="000000"/>
              </a:buClr>
              <a:buSzPts val="1400"/>
              <a:buChar char="○"/>
            </a:pPr>
            <a:r>
              <a:rPr lang="en">
                <a:solidFill>
                  <a:srgbClr val="000000"/>
                </a:solidFill>
              </a:rPr>
              <a:t>Personal fossil-fueled </a:t>
            </a:r>
            <a:br>
              <a:rPr lang="en">
                <a:solidFill>
                  <a:srgbClr val="000000"/>
                </a:solidFill>
              </a:rPr>
            </a:br>
            <a:r>
              <a:rPr lang="en">
                <a:solidFill>
                  <a:srgbClr val="000000"/>
                </a:solidFill>
              </a:rPr>
              <a:t>generators most common</a:t>
            </a:r>
            <a:endParaRPr>
              <a:solidFill>
                <a:srgbClr val="000000"/>
              </a:solidFill>
            </a:endParaRPr>
          </a:p>
        </p:txBody>
      </p:sp>
      <p:pic>
        <p:nvPicPr>
          <p:cNvPr id="105" name="Google Shape;105;p18"/>
          <p:cNvPicPr preferRelativeResize="0"/>
          <p:nvPr/>
        </p:nvPicPr>
        <p:blipFill>
          <a:blip r:embed="rId3">
            <a:alphaModFix/>
          </a:blip>
          <a:stretch>
            <a:fillRect/>
          </a:stretch>
        </p:blipFill>
        <p:spPr>
          <a:xfrm>
            <a:off x="4453750" y="2068872"/>
            <a:ext cx="3895125" cy="233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Cyber Attacks [1]</a:t>
            </a:r>
            <a:endParaRPr/>
          </a:p>
        </p:txBody>
      </p:sp>
      <p:sp>
        <p:nvSpPr>
          <p:cNvPr id="111" name="Google Shape;111;p19"/>
          <p:cNvSpPr txBox="1"/>
          <p:nvPr>
            <p:ph idx="1" type="body"/>
          </p:nvPr>
        </p:nvSpPr>
        <p:spPr>
          <a:xfrm>
            <a:off x="471900" y="1919075"/>
            <a:ext cx="8222100" cy="315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The electrical infrastructure in the United States is extremely vulnerable to cyber attacks. Large regions of the NA electrical grid are interconnected.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Several leaders in the DoE and other agencies have openly admitted that the US is neither prepared for cyber attacks on our electrical infrastructure nor do we have a plan to recover from one. </a:t>
            </a:r>
            <a:endParaRPr sz="1600">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Sec. of Energy Rick Perry - “I will tell you that I am not confident that the Federal Government has a broad strategy in place.”</a:t>
            </a:r>
            <a:endParaRPr b="1">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Millions could be left without water, transportation, waste disposal for weeks or even months.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scenario of losing power for a long time – weeks or even months – is not unthinkable.” (Stuart Madnick, hbr.org)</a:t>
            </a:r>
            <a:endParaRPr sz="1600">
              <a:solidFill>
                <a:srgbClr val="000000"/>
              </a:solidFill>
            </a:endParaRPr>
          </a:p>
        </p:txBody>
      </p:sp>
      <p:pic>
        <p:nvPicPr>
          <p:cNvPr descr="Image result for power grid attacks" id="112" name="Google Shape;112;p19"/>
          <p:cNvPicPr preferRelativeResize="0"/>
          <p:nvPr/>
        </p:nvPicPr>
        <p:blipFill>
          <a:blip r:embed="rId3">
            <a:alphaModFix/>
          </a:blip>
          <a:stretch>
            <a:fillRect/>
          </a:stretch>
        </p:blipFill>
        <p:spPr>
          <a:xfrm>
            <a:off x="6524625" y="0"/>
            <a:ext cx="2619375" cy="166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275601" y="314363"/>
            <a:ext cx="8614702" cy="45147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Cyber Attacks [2]</a:t>
            </a:r>
            <a:endParaRPr/>
          </a:p>
        </p:txBody>
      </p:sp>
      <p:sp>
        <p:nvSpPr>
          <p:cNvPr id="123" name="Google Shape;123;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grid is not only vulnerable to being shut down, but also in danger of complete </a:t>
            </a:r>
            <a:r>
              <a:rPr lang="en">
                <a:solidFill>
                  <a:srgbClr val="000000"/>
                </a:solidFill>
              </a:rPr>
              <a:t>destruction</a:t>
            </a:r>
            <a:r>
              <a:rPr lang="en">
                <a:solidFill>
                  <a:srgbClr val="000000"/>
                </a:solidFill>
              </a:rPr>
              <a:t> of some components.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Transformers cost </a:t>
            </a:r>
            <a:r>
              <a:rPr i="1" lang="en">
                <a:solidFill>
                  <a:srgbClr val="000000"/>
                </a:solidFill>
              </a:rPr>
              <a:t>several </a:t>
            </a:r>
            <a:r>
              <a:rPr lang="en">
                <a:solidFill>
                  <a:srgbClr val="000000"/>
                </a:solidFill>
              </a:rPr>
              <a:t>millions of dollars and many years to build. (CNBC)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 backups/spares. Need fully customized rebuilds if one is destroyed.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Russia has already penetrated our electrical infrastructure.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They took out Ukraine’s electrical infrastructure in a cyber attack in 2016.</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 grid is more modern, and therefore, more automated. This </a:t>
            </a:r>
            <a:r>
              <a:rPr lang="en">
                <a:solidFill>
                  <a:srgbClr val="000000"/>
                </a:solidFill>
              </a:rPr>
              <a:t>modernization</a:t>
            </a:r>
            <a:r>
              <a:rPr lang="en">
                <a:solidFill>
                  <a:srgbClr val="000000"/>
                </a:solidFill>
              </a:rPr>
              <a:t> increases security in some ways and makes us more vulnerable to massive damage.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Although the US grid would be harder to </a:t>
            </a:r>
            <a:r>
              <a:rPr i="1" lang="en">
                <a:solidFill>
                  <a:srgbClr val="000000"/>
                </a:solidFill>
              </a:rPr>
              <a:t>take down</a:t>
            </a:r>
            <a:r>
              <a:rPr lang="en">
                <a:solidFill>
                  <a:srgbClr val="000000"/>
                </a:solidFill>
              </a:rPr>
              <a:t>, it may be easier to </a:t>
            </a:r>
            <a:r>
              <a:rPr i="1" lang="en">
                <a:solidFill>
                  <a:srgbClr val="000000"/>
                </a:solidFill>
              </a:rPr>
              <a:t>keep it down</a:t>
            </a:r>
            <a:r>
              <a:rPr lang="en">
                <a:solidFill>
                  <a:srgbClr val="000000"/>
                </a:solidFill>
              </a:rPr>
              <a:t>.</a:t>
            </a:r>
            <a:endParaRPr>
              <a:solidFill>
                <a:srgbClr val="000000"/>
              </a:solidFill>
            </a:endParaRPr>
          </a:p>
        </p:txBody>
      </p:sp>
      <p:pic>
        <p:nvPicPr>
          <p:cNvPr descr="Image result for power grid attacks" id="124" name="Google Shape;124;p21"/>
          <p:cNvPicPr preferRelativeResize="0"/>
          <p:nvPr/>
        </p:nvPicPr>
        <p:blipFill>
          <a:blip r:embed="rId3">
            <a:alphaModFix/>
          </a:blip>
          <a:stretch>
            <a:fillRect/>
          </a:stretch>
        </p:blipFill>
        <p:spPr>
          <a:xfrm>
            <a:off x="6569300" y="0"/>
            <a:ext cx="2574700" cy="1652325"/>
          </a:xfrm>
          <a:prstGeom prst="rect">
            <a:avLst/>
          </a:prstGeom>
          <a:noFill/>
          <a:ln>
            <a:noFill/>
          </a:ln>
        </p:spPr>
      </p:pic>
      <p:pic>
        <p:nvPicPr>
          <p:cNvPr id="125" name="Google Shape;125;p21"/>
          <p:cNvPicPr preferRelativeResize="0"/>
          <p:nvPr/>
        </p:nvPicPr>
        <p:blipFill>
          <a:blip r:embed="rId4">
            <a:alphaModFix/>
          </a:blip>
          <a:stretch>
            <a:fillRect/>
          </a:stretch>
        </p:blipFill>
        <p:spPr>
          <a:xfrm>
            <a:off x="3686189" y="131124"/>
            <a:ext cx="2883112" cy="152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